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64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92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DD24FC8-E0CF-4376-A01F-969273321BB0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7FFD1F0-B356-4BC0-961C-8DE723223E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1241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FD1F0-B356-4BC0-961C-8DE723223E3B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3714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FD1F0-B356-4BC0-961C-8DE723223E3B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8726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FD1F0-B356-4BC0-961C-8DE723223E3B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606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913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793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240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416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844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020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322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228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696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400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27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5A0AA-73D9-4917-9FC3-BD961A8704A5}" type="datetimeFigureOut">
              <a:rPr lang="he-IL" smtClean="0"/>
              <a:t>כ"ז/אדר/תש"פ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BEA8F-8F97-4F94-92FD-A59639904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1369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he-IL" b="1" dirty="0" smtClean="0">
                <a:solidFill>
                  <a:schemeClr val="bg2">
                    <a:lumMod val="75000"/>
                  </a:schemeClr>
                </a:solidFill>
              </a:rPr>
              <a:t>הדייג</a:t>
            </a:r>
            <a:r>
              <a:rPr lang="he-IL" b="1" dirty="0" smtClean="0">
                <a:solidFill>
                  <a:schemeClr val="bg2">
                    <a:lumMod val="50000"/>
                  </a:schemeClr>
                </a:solidFill>
              </a:rPr>
              <a:t> ודג הזהב</a:t>
            </a:r>
            <a:br>
              <a:rPr lang="he-IL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he-IL" sz="2800" b="1" dirty="0" smtClean="0"/>
              <a:t>אלכסנדר פושקין</a:t>
            </a:r>
            <a:endParaRPr lang="he-IL" sz="2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766"/>
            <a:ext cx="432047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לבן 3"/>
          <p:cNvSpPr/>
          <p:nvPr/>
        </p:nvSpPr>
        <p:spPr>
          <a:xfrm>
            <a:off x="3040682" y="5065331"/>
            <a:ext cx="3698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>
                <a:cs typeface="+mj-cs"/>
              </a:rPr>
              <a:t>מעשה בדייג ובדג הזהב</a:t>
            </a:r>
            <a:r>
              <a:rPr lang="he-IL" dirty="0">
                <a:cs typeface="+mj-cs"/>
              </a:rPr>
              <a:t> צילום: כריכת הספר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05630" y="5434663"/>
            <a:ext cx="496855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cs typeface="+mj-cs"/>
              </a:rPr>
              <a:t>מצגת פעילה </a:t>
            </a:r>
            <a:r>
              <a:rPr lang="he-IL" dirty="0" smtClean="0">
                <a:cs typeface="+mj-cs"/>
              </a:rPr>
              <a:t>לכיתות ד-ו </a:t>
            </a:r>
          </a:p>
          <a:p>
            <a:pPr algn="ctr"/>
            <a:r>
              <a:rPr lang="he-IL" dirty="0" smtClean="0">
                <a:cs typeface="+mj-cs"/>
              </a:rPr>
              <a:t>צוות הסדנה לחינוך יסודי ועל יסודי </a:t>
            </a:r>
          </a:p>
          <a:p>
            <a:pPr algn="ctr"/>
            <a:r>
              <a:rPr lang="he-IL" dirty="0" smtClean="0">
                <a:cs typeface="+mj-cs"/>
              </a:rPr>
              <a:t>המכללה האקדמית לחינוך על שם דוד ילין </a:t>
            </a:r>
            <a:endParaRPr lang="he-IL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92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67544" y="684866"/>
            <a:ext cx="8098668" cy="532930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he-IL" sz="3500" b="1" dirty="0" smtClean="0">
                <a:solidFill>
                  <a:schemeClr val="bg2">
                    <a:lumMod val="75000"/>
                  </a:schemeClr>
                </a:solidFill>
                <a:cs typeface="+mj-cs"/>
              </a:rPr>
              <a:t>מצגת פעילה -  הוראות עבודה</a:t>
            </a:r>
          </a:p>
          <a:p>
            <a:pPr algn="ctr"/>
            <a:endParaRPr lang="he-IL" sz="3500" b="1" dirty="0" smtClean="0">
              <a:solidFill>
                <a:schemeClr val="bg2">
                  <a:lumMod val="50000"/>
                </a:schemeClr>
              </a:solidFill>
              <a:cs typeface="+mj-cs"/>
            </a:endParaRP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b="1" dirty="0" smtClean="0">
                <a:solidFill>
                  <a:schemeClr val="tx1"/>
                </a:solidFill>
                <a:cs typeface="+mj-cs"/>
              </a:rPr>
              <a:t>שמרו מצגת זו במסמכים שלכם תחת השם שלכם כך: </a:t>
            </a:r>
          </a:p>
          <a:p>
            <a:pPr>
              <a:lnSpc>
                <a:spcPct val="150000"/>
              </a:lnSpc>
            </a:pPr>
            <a:r>
              <a:rPr lang="he-IL" sz="2200" b="1" dirty="0" smtClean="0">
                <a:solidFill>
                  <a:schemeClr val="tx1"/>
                </a:solidFill>
                <a:cs typeface="+mj-cs"/>
              </a:rPr>
              <a:t>                         "הדייג ודג הזהב של ________"</a:t>
            </a:r>
            <a:endParaRPr lang="he-IL" sz="2200" b="1" dirty="0">
              <a:solidFill>
                <a:schemeClr val="tx1"/>
              </a:solidFill>
              <a:cs typeface="+mj-cs"/>
            </a:endParaRP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b="1" dirty="0" smtClean="0">
                <a:solidFill>
                  <a:schemeClr val="tx1"/>
                </a:solidFill>
                <a:cs typeface="+mj-cs"/>
              </a:rPr>
              <a:t>המצגת הזו היא שלכם: אתם תכתבו, תסמנו, תביאו לתוכה תמונות ועוד.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b="1" dirty="0" smtClean="0">
                <a:solidFill>
                  <a:schemeClr val="tx1"/>
                </a:solidFill>
                <a:cs typeface="+mj-cs"/>
              </a:rPr>
              <a:t>כדי לראות את הסרטון או לפתוח מסמך עליכם להיות במצב תצוגה.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he-IL" sz="2200" b="1" dirty="0">
              <a:solidFill>
                <a:schemeClr val="tx1"/>
              </a:solidFill>
              <a:cs typeface="+mj-cs"/>
            </a:endParaRP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he-IL" sz="2200" b="1" dirty="0" smtClean="0">
              <a:solidFill>
                <a:schemeClr val="tx1"/>
              </a:solidFill>
              <a:cs typeface="+mj-cs"/>
            </a:endParaRP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b="1" dirty="0" smtClean="0">
                <a:solidFill>
                  <a:schemeClr val="tx1"/>
                </a:solidFill>
                <a:cs typeface="+mj-cs"/>
              </a:rPr>
              <a:t>כדי לעבוד עליכם להיות במצב עריכה.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b="1" dirty="0" smtClean="0">
                <a:solidFill>
                  <a:schemeClr val="tx1"/>
                </a:solidFill>
                <a:cs typeface="+mj-cs"/>
              </a:rPr>
              <a:t>חשוב לשמור את המצגת אחרי כל פעולה.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b="1" dirty="0" smtClean="0">
                <a:solidFill>
                  <a:schemeClr val="tx1"/>
                </a:solidFill>
                <a:cs typeface="+mj-cs"/>
              </a:rPr>
              <a:t>בסוף העבודה על המצגת שלחו אותה למורה.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b="1" dirty="0" smtClean="0">
                <a:solidFill>
                  <a:schemeClr val="tx1"/>
                </a:solidFill>
                <a:cs typeface="+mj-cs"/>
              </a:rPr>
              <a:t>  שימו לב, כל פעילות שיש לבצע במצגת </a:t>
            </a:r>
            <a:r>
              <a:rPr lang="he-IL" sz="2200" b="1" u="sng" dirty="0" smtClean="0">
                <a:solidFill>
                  <a:schemeClr val="tx1"/>
                </a:solidFill>
                <a:cs typeface="+mj-cs"/>
              </a:rPr>
              <a:t>מודגשת </a:t>
            </a:r>
            <a:r>
              <a:rPr lang="he-IL" sz="2200" b="1" dirty="0" smtClean="0">
                <a:solidFill>
                  <a:schemeClr val="tx1"/>
                </a:solidFill>
                <a:cs typeface="+mj-cs"/>
              </a:rPr>
              <a:t>בקו תחתי.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he-IL" sz="2200" b="1" dirty="0">
              <a:solidFill>
                <a:schemeClr val="tx1"/>
              </a:solidFill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95"/>
          <a:stretch/>
        </p:blipFill>
        <p:spPr bwMode="auto">
          <a:xfrm>
            <a:off x="323528" y="4161416"/>
            <a:ext cx="3621087" cy="49172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מחבר חץ ישר 4"/>
          <p:cNvCxnSpPr/>
          <p:nvPr/>
        </p:nvCxnSpPr>
        <p:spPr>
          <a:xfrm flipH="1">
            <a:off x="3044518" y="3949427"/>
            <a:ext cx="1239450" cy="42397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25657"/>
            <a:ext cx="3621087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מחבר חץ ישר 6"/>
          <p:cNvCxnSpPr/>
          <p:nvPr/>
        </p:nvCxnSpPr>
        <p:spPr>
          <a:xfrm>
            <a:off x="2411760" y="2709633"/>
            <a:ext cx="144016" cy="639886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מלבן 7"/>
          <p:cNvSpPr/>
          <p:nvPr/>
        </p:nvSpPr>
        <p:spPr>
          <a:xfrm>
            <a:off x="1979712" y="188640"/>
            <a:ext cx="4968552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30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3397" y="1052736"/>
            <a:ext cx="684076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קראו את העיבוד לסיפור  </a:t>
            </a:r>
            <a:r>
              <a:rPr lang="he-IL" sz="2000" dirty="0" smtClean="0">
                <a:latin typeface="Arial Black" panose="020B0A04020102020204" pitchFamily="34" charset="0"/>
                <a:cs typeface="+mj-cs"/>
                <a:hlinkClick r:id="rId2"/>
              </a:rPr>
              <a:t>הדייג ודג הזהב </a:t>
            </a:r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. את הטקסט </a:t>
            </a:r>
            <a:r>
              <a:rPr lang="he-IL" sz="2000" u="sng" dirty="0" smtClean="0">
                <a:latin typeface="Arial Black" panose="020B0A04020102020204" pitchFamily="34" charset="0"/>
                <a:cs typeface="+mj-cs"/>
              </a:rPr>
              <a:t>שמרו</a:t>
            </a:r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 פתוח לצד המצגת</a:t>
            </a:r>
          </a:p>
          <a:p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וענו על השאלה הבאה :</a:t>
            </a:r>
            <a:endParaRPr lang="he-IL" sz="2000" dirty="0">
              <a:latin typeface="Arial Black" panose="020B0A04020102020204" pitchFamily="34" charset="0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4894295"/>
            <a:ext cx="7204355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לאשת הדייג שלוש בקשות. </a:t>
            </a:r>
            <a:r>
              <a:rPr lang="he-IL" sz="2000" u="sng" dirty="0" smtClean="0">
                <a:latin typeface="Arial Black" panose="020B0A04020102020204" pitchFamily="34" charset="0"/>
                <a:cs typeface="+mj-cs"/>
              </a:rPr>
              <a:t>כתבו  בצבע </a:t>
            </a:r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ליד כל בקשה כיצד הגיב הדג.  </a:t>
            </a:r>
          </a:p>
          <a:p>
            <a:r>
              <a:rPr lang="he-IL" sz="2000" dirty="0" smtClean="0">
                <a:solidFill>
                  <a:srgbClr val="FFC000"/>
                </a:solidFill>
                <a:latin typeface="Arial Black" panose="020B0A04020102020204" pitchFamily="34" charset="0"/>
                <a:cs typeface="+mj-cs"/>
              </a:rPr>
              <a:t>1.  רוצה ארמון - </a:t>
            </a:r>
          </a:p>
          <a:p>
            <a:r>
              <a:rPr lang="he-IL" sz="2000" dirty="0" smtClean="0">
                <a:solidFill>
                  <a:srgbClr val="FFC000"/>
                </a:solidFill>
                <a:latin typeface="Arial Black" panose="020B0A04020102020204" pitchFamily="34" charset="0"/>
                <a:cs typeface="+mj-cs"/>
              </a:rPr>
              <a:t>2.  רוצה להיות מלכה - </a:t>
            </a:r>
          </a:p>
          <a:p>
            <a:r>
              <a:rPr lang="he-IL" sz="2000" dirty="0" smtClean="0">
                <a:solidFill>
                  <a:srgbClr val="FFC000"/>
                </a:solidFill>
                <a:latin typeface="Arial Black" panose="020B0A04020102020204" pitchFamily="34" charset="0"/>
                <a:cs typeface="+mj-cs"/>
              </a:rPr>
              <a:t>3.  רוצה שהדג יממש את כל בקשותיה -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260648"/>
            <a:ext cx="86409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 smtClean="0">
                <a:solidFill>
                  <a:schemeClr val="bg2">
                    <a:lumMod val="75000"/>
                  </a:schemeClr>
                </a:solidFill>
                <a:latin typeface="Arial Black" panose="020B0A04020102020204" pitchFamily="34" charset="0"/>
                <a:cs typeface="+mj-cs"/>
              </a:rPr>
              <a:t>הדייג ודג הזהב – עיבוד לסיפור שכתב אלכסנדר פושקין </a:t>
            </a:r>
            <a:endParaRPr lang="he-IL" sz="3200" b="1" dirty="0">
              <a:solidFill>
                <a:schemeClr val="bg2">
                  <a:lumMod val="75000"/>
                </a:schemeClr>
              </a:solidFill>
              <a:latin typeface="Arial Black" panose="020B0A04020102020204" pitchFamily="34" charset="0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132856"/>
            <a:ext cx="4032448" cy="251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מלבן 5"/>
          <p:cNvSpPr/>
          <p:nvPr/>
        </p:nvSpPr>
        <p:spPr>
          <a:xfrm>
            <a:off x="683568" y="188640"/>
            <a:ext cx="8136904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86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980728"/>
            <a:ext cx="7344817" cy="360098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לאחר שקיבלה ארמון ומלכות ביקשה אשת הדייג מבעלה שידוג את הדג כדי שימלא כל בקשה שלה. מה הייתה תגובת הדג? </a:t>
            </a:r>
            <a:r>
              <a:rPr lang="he-IL" sz="2000" u="sng" dirty="0" smtClean="0">
                <a:latin typeface="Arial Black" panose="020B0A04020102020204" pitchFamily="34" charset="0"/>
                <a:cs typeface="+mj-cs"/>
              </a:rPr>
              <a:t>סמנו בצבע את התשובה הנכונה</a:t>
            </a:r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.</a:t>
            </a:r>
          </a:p>
          <a:p>
            <a:r>
              <a:rPr lang="he-IL" sz="2000" u="sng" dirty="0" smtClean="0">
                <a:latin typeface="Arial Black" panose="020B0A04020102020204" pitchFamily="34" charset="0"/>
                <a:cs typeface="+mj-cs"/>
              </a:rPr>
              <a:t>שמרו</a:t>
            </a:r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 את תשובתכם.</a:t>
            </a:r>
          </a:p>
          <a:p>
            <a:endParaRPr lang="he-IL" sz="2800" dirty="0" smtClean="0">
              <a:latin typeface="Arial Black" panose="020B0A04020102020204" pitchFamily="34" charset="0"/>
              <a:cs typeface="+mj-cs"/>
            </a:endParaRPr>
          </a:p>
          <a:p>
            <a:pPr marL="514350" indent="-514350">
              <a:buFont typeface="+mj-lt"/>
              <a:buAutoNum type="arabicPeriod"/>
            </a:pPr>
            <a:r>
              <a:rPr lang="he-IL" sz="2800" dirty="0" smtClean="0">
                <a:solidFill>
                  <a:srgbClr val="FFC000"/>
                </a:solidFill>
                <a:latin typeface="Arial Black" panose="020B0A04020102020204" pitchFamily="34" charset="0"/>
                <a:cs typeface="+mj-cs"/>
              </a:rPr>
              <a:t>הדג הגיע לארמון והגשים את כל חלומותיהם.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800" dirty="0" smtClean="0">
                <a:solidFill>
                  <a:srgbClr val="FFC000"/>
                </a:solidFill>
                <a:latin typeface="Arial Black" panose="020B0A04020102020204" pitchFamily="34" charset="0"/>
                <a:cs typeface="+mj-cs"/>
              </a:rPr>
              <a:t>הדג נעלם וכמוהו גם הארמון והכתר. האיש והאישה חזרו להיות עניים.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800" dirty="0" smtClean="0">
                <a:solidFill>
                  <a:srgbClr val="FFC000"/>
                </a:solidFill>
                <a:latin typeface="Arial Black" panose="020B0A04020102020204" pitchFamily="34" charset="0"/>
                <a:cs typeface="+mj-cs"/>
              </a:rPr>
              <a:t>הדג סירב לבוא לארמון והאישה המשיכה למלוך מהודו ועד כוש.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7624" y="260648"/>
            <a:ext cx="70567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+mj-cs"/>
              </a:rPr>
              <a:t>הדייג ודג הזהב –המש</a:t>
            </a:r>
            <a:r>
              <a:rPr lang="he-IL" sz="3200" b="1" dirty="0" smtClean="0">
                <a:solidFill>
                  <a:schemeClr val="bg2">
                    <a:lumMod val="50000"/>
                  </a:schemeClr>
                </a:solidFill>
                <a:cs typeface="+mj-cs"/>
              </a:rPr>
              <a:t>ך</a:t>
            </a:r>
            <a:endParaRPr lang="he-IL" sz="3200" b="1" dirty="0">
              <a:solidFill>
                <a:schemeClr val="bg2">
                  <a:lumMod val="50000"/>
                </a:schemeClr>
              </a:solidFill>
              <a:cs typeface="+mj-cs"/>
            </a:endParaRPr>
          </a:p>
        </p:txBody>
      </p:sp>
      <p:pic>
        <p:nvPicPr>
          <p:cNvPr id="3076" name="Picture 4" descr="תוצאת תמונה עבור אשת הדייג ודג הזהב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455114"/>
            <a:ext cx="2016224" cy="218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4"/>
          <p:cNvSpPr/>
          <p:nvPr/>
        </p:nvSpPr>
        <p:spPr>
          <a:xfrm>
            <a:off x="2231740" y="298342"/>
            <a:ext cx="4968552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493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142220"/>
            <a:ext cx="4217640" cy="4886003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86027" y="4496543"/>
            <a:ext cx="4376807" cy="116955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הבקתה אכן הפכה לארמון</a:t>
            </a:r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. </a:t>
            </a:r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הפעם ביקשה האישה שהדג יהפוך אותה למלכה.   אך שוב לא הייתה מרוצה. על בעלה פקדה לתפוש את דג ה</a:t>
            </a:r>
            <a:r>
              <a:rPr lang="he-IL" sz="1400" b="1" dirty="0" smtClean="0">
                <a:solidFill>
                  <a:srgbClr val="FFC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ז</a:t>
            </a:r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הב ולהביאו לארמון שימלא אחר כל בקשותיה.</a:t>
            </a:r>
            <a:endParaRPr lang="he-IL" sz="14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3231" y="3501008"/>
            <a:ext cx="4349604" cy="95410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הדייג קרא לדג </a:t>
            </a:r>
            <a:r>
              <a:rPr lang="he-IL" sz="1400" b="1" dirty="0" smtClean="0">
                <a:solidFill>
                  <a:srgbClr val="FFC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ה</a:t>
            </a:r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זהב שהבטיח למלא את בקשתו.</a:t>
            </a:r>
            <a:endParaRPr lang="he-IL" sz="14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ביקש הדייג ארמון והדג הבטיח שהבקתה תהפוך לארמון.</a:t>
            </a:r>
            <a:endParaRPr lang="he-IL" sz="14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3996" y="5742363"/>
            <a:ext cx="4388838" cy="7386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b="0" i="0" dirty="0" smtClean="0">
                <a:effectLst/>
                <a:latin typeface="Guttman Yad-Brush" panose="02010401010101010101" pitchFamily="2" charset="-79"/>
                <a:cs typeface="Guttman Yad-Brush" panose="02010401010101010101" pitchFamily="2" charset="-79"/>
              </a:rPr>
              <a:t>לפני שנים רבות גרו בבקתה </a:t>
            </a:r>
            <a:r>
              <a:rPr lang="he-IL" sz="1400" b="1" i="0" dirty="0" smtClean="0">
                <a:solidFill>
                  <a:srgbClr val="FFC000"/>
                </a:solidFill>
                <a:effectLst/>
                <a:latin typeface="Guttman Yad-Brush" panose="02010401010101010101" pitchFamily="2" charset="-79"/>
                <a:cs typeface="Guttman Yad-Brush" panose="02010401010101010101" pitchFamily="2" charset="-79"/>
              </a:rPr>
              <a:t>ד</a:t>
            </a:r>
            <a:r>
              <a:rPr lang="he-IL" sz="1400" b="0" i="0" dirty="0" smtClean="0">
                <a:effectLst/>
                <a:latin typeface="Guttman Yad-Brush" panose="02010401010101010101" pitchFamily="2" charset="-79"/>
                <a:cs typeface="Guttman Yad-Brush" panose="02010401010101010101" pitchFamily="2" charset="-79"/>
              </a:rPr>
              <a:t>לה, דייג עני עם אשתו. </a:t>
            </a:r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יום </a:t>
            </a:r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אחד </a:t>
            </a:r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עלה ברשתו דג </a:t>
            </a:r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זהב! </a:t>
            </a:r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הדג הבטיח למלא את משאלותיו אם ישחררו.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3896" y="1124744"/>
            <a:ext cx="4390592" cy="95410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החזיר הדייג את הד</a:t>
            </a:r>
            <a:r>
              <a:rPr lang="he-IL" sz="1400" b="1" dirty="0">
                <a:solidFill>
                  <a:srgbClr val="FFC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ג</a:t>
            </a:r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למים ולא ביקש דבר. </a:t>
            </a:r>
          </a:p>
          <a:p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חזר לביתו וסיפר לאשתו על הדג שלכד ושחרר. </a:t>
            </a:r>
          </a:p>
          <a:p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האישה הנרגזת צוותה </a:t>
            </a:r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שיחזור ויבקש </a:t>
            </a:r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מהדג </a:t>
            </a:r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ארמון.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13230" y="2852936"/>
            <a:ext cx="4351258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pPr lvl="0"/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עמד </a:t>
            </a:r>
            <a:r>
              <a:rPr lang="he-IL" sz="1400" b="1" dirty="0">
                <a:solidFill>
                  <a:srgbClr val="FFC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ה</a:t>
            </a:r>
            <a:r>
              <a:rPr lang="he-IL" sz="1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דייג וקרא לדג כדי לתפוש אותו ולהביאו לאשתו אך הדג נעלם כלא היה.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86026" y="2167828"/>
            <a:ext cx="4378462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הדיג חזר ל</a:t>
            </a:r>
            <a:r>
              <a:rPr lang="he-IL" sz="1400" b="1" dirty="0" smtClean="0">
                <a:solidFill>
                  <a:srgbClr val="FFC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</a:t>
            </a:r>
            <a:r>
              <a:rPr lang="he-IL" sz="14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יתו וגילה שהארמון נעלם והוא ואשתו חזרו לדלותם.</a:t>
            </a:r>
            <a:endParaRPr lang="he-IL" sz="14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5" name="כותרת 14"/>
          <p:cNvSpPr txBox="1">
            <a:spLocks noGrp="1"/>
          </p:cNvSpPr>
          <p:nvPr>
            <p:ph type="title"/>
          </p:nvPr>
        </p:nvSpPr>
        <p:spPr>
          <a:xfrm>
            <a:off x="471226" y="56366"/>
            <a:ext cx="8229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solidFill>
                  <a:schemeClr val="bg2">
                    <a:lumMod val="75000"/>
                  </a:schemeClr>
                </a:solidFill>
                <a:latin typeface="Arial Black" panose="020B0A04020102020204" pitchFamily="34" charset="0"/>
              </a:rPr>
              <a:t>שחזור רצף הסיפור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693857"/>
            <a:ext cx="818925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latin typeface="Arial Black" panose="020B0A04020102020204" pitchFamily="34" charset="0"/>
                <a:cs typeface="+mj-cs"/>
              </a:rPr>
              <a:t>א</a:t>
            </a:r>
            <a:r>
              <a:rPr lang="he-IL" sz="2000" dirty="0" smtClean="0">
                <a:latin typeface="Arial Black" panose="020B0A04020102020204" pitchFamily="34" charset="0"/>
                <a:cs typeface="+mj-cs"/>
              </a:rPr>
              <a:t>. לפניכם </a:t>
            </a:r>
            <a:r>
              <a:rPr lang="he-IL" sz="2000" dirty="0">
                <a:latin typeface="Arial Black" panose="020B0A04020102020204" pitchFamily="34" charset="0"/>
                <a:cs typeface="+mj-cs"/>
              </a:rPr>
              <a:t>קטעים על פי הסיפור. </a:t>
            </a:r>
            <a:r>
              <a:rPr lang="he-IL" sz="2000" u="sng" dirty="0">
                <a:latin typeface="Arial Black" panose="020B0A04020102020204" pitchFamily="34" charset="0"/>
                <a:cs typeface="+mj-cs"/>
              </a:rPr>
              <a:t>גררו אותם וסדרו אותם במרובע הריק לפי הרצף הנכון</a:t>
            </a:r>
            <a:r>
              <a:rPr lang="he-IL" sz="2000" dirty="0">
                <a:latin typeface="Arial Black" panose="020B0A04020102020204" pitchFamily="34" charset="0"/>
                <a:cs typeface="+mj-cs"/>
              </a:rPr>
              <a:t>. </a:t>
            </a:r>
            <a:endParaRPr lang="he-IL" sz="2000" dirty="0"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6877" y="6017055"/>
            <a:ext cx="432237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cs typeface="+mj-cs"/>
              </a:rPr>
              <a:t>ב. </a:t>
            </a:r>
            <a:r>
              <a:rPr lang="he-IL" u="sng" dirty="0" smtClean="0">
                <a:cs typeface="+mj-cs"/>
              </a:rPr>
              <a:t>כתבו את האותיות המודגשות</a:t>
            </a:r>
          </a:p>
          <a:p>
            <a:r>
              <a:rPr lang="he-IL" u="sng" dirty="0" smtClean="0">
                <a:cs typeface="+mj-cs"/>
              </a:rPr>
              <a:t>לפי סדרן</a:t>
            </a:r>
            <a:r>
              <a:rPr lang="he-IL" dirty="0" smtClean="0">
                <a:cs typeface="+mj-cs"/>
              </a:rPr>
              <a:t>: _ _     _ _ _ _  </a:t>
            </a:r>
            <a:endParaRPr lang="he-IL" dirty="0">
              <a:cs typeface="+mj-cs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1979712" y="117747"/>
            <a:ext cx="4968552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073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188640"/>
            <a:ext cx="41863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</a:lstStyle>
          <a:p>
            <a:r>
              <a:rPr lang="he-IL" sz="3200" b="1" dirty="0" smtClean="0">
                <a:solidFill>
                  <a:schemeClr val="bg2">
                    <a:lumMod val="75000"/>
                  </a:schemeClr>
                </a:solidFill>
                <a:cs typeface="+mj-cs"/>
              </a:rPr>
              <a:t>דמויות </a:t>
            </a:r>
            <a:r>
              <a:rPr lang="he-IL" sz="3200" b="1" dirty="0">
                <a:solidFill>
                  <a:schemeClr val="bg2">
                    <a:lumMod val="75000"/>
                  </a:schemeClr>
                </a:solidFill>
                <a:cs typeface="+mj-cs"/>
              </a:rPr>
              <a:t>ותכונות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773415"/>
            <a:ext cx="770485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cs typeface="+mj-cs"/>
              </a:rPr>
              <a:t>לפניכם רשימת תכונות, חלקן מתאימות לדייג, וחלקן לאשתו. </a:t>
            </a:r>
          </a:p>
          <a:p>
            <a:r>
              <a:rPr lang="he-IL" sz="2000" dirty="0" smtClean="0">
                <a:cs typeface="+mj-cs"/>
              </a:rPr>
              <a:t>א. </a:t>
            </a:r>
            <a:r>
              <a:rPr lang="he-IL" sz="2000" u="sng" dirty="0" smtClean="0">
                <a:cs typeface="+mj-cs"/>
              </a:rPr>
              <a:t>מתחו קו בין תכונה לדמות</a:t>
            </a:r>
            <a:r>
              <a:rPr lang="he-IL" sz="2000" dirty="0" smtClean="0">
                <a:cs typeface="+mj-cs"/>
              </a:rPr>
              <a:t>.</a:t>
            </a:r>
          </a:p>
          <a:p>
            <a:r>
              <a:rPr lang="he-IL" sz="2000" dirty="0" smtClean="0">
                <a:cs typeface="+mj-cs"/>
              </a:rPr>
              <a:t>ב. ליד כל דמות </a:t>
            </a:r>
            <a:r>
              <a:rPr lang="he-IL" sz="2000" u="sng" dirty="0" smtClean="0">
                <a:cs typeface="+mj-cs"/>
              </a:rPr>
              <a:t>כתבו בצבע </a:t>
            </a:r>
            <a:r>
              <a:rPr lang="he-IL" sz="2000" dirty="0" smtClean="0">
                <a:cs typeface="+mj-cs"/>
              </a:rPr>
              <a:t>תכונה אחת נוספת.</a:t>
            </a:r>
          </a:p>
          <a:p>
            <a:r>
              <a:rPr lang="he-IL" sz="2000" dirty="0" smtClean="0">
                <a:cs typeface="+mj-cs"/>
              </a:rPr>
              <a:t>ג. </a:t>
            </a:r>
            <a:r>
              <a:rPr lang="he-IL" sz="2000" u="sng" dirty="0" smtClean="0">
                <a:cs typeface="+mj-cs"/>
              </a:rPr>
              <a:t>שמרו </a:t>
            </a:r>
            <a:r>
              <a:rPr lang="he-IL" sz="2000" dirty="0" smtClean="0">
                <a:cs typeface="+mj-cs"/>
              </a:rPr>
              <a:t>את המצגת.</a:t>
            </a:r>
            <a:endParaRPr lang="he-IL" sz="2000" dirty="0"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5896" y="2359008"/>
            <a:ext cx="5256584" cy="409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lvl="5"/>
            <a:endParaRPr lang="he-IL" sz="2000" dirty="0" smtClean="0">
              <a:cs typeface="+mj-cs"/>
            </a:endParaRPr>
          </a:p>
          <a:p>
            <a:pPr lvl="5"/>
            <a:r>
              <a:rPr lang="he-IL" sz="2000" dirty="0" smtClean="0">
                <a:cs typeface="+mj-cs"/>
              </a:rPr>
              <a:t>צניעות והסתפקות במועט</a:t>
            </a:r>
          </a:p>
          <a:p>
            <a:pPr lvl="5"/>
            <a:endParaRPr lang="he-IL" sz="2000" dirty="0" smtClean="0">
              <a:cs typeface="+mj-cs"/>
            </a:endParaRPr>
          </a:p>
          <a:p>
            <a:pPr lvl="5"/>
            <a:endParaRPr lang="he-IL" sz="2000" dirty="0" smtClean="0">
              <a:cs typeface="+mj-cs"/>
            </a:endParaRPr>
          </a:p>
          <a:p>
            <a:pPr lvl="5"/>
            <a:r>
              <a:rPr lang="he-IL" sz="2000" dirty="0" smtClean="0">
                <a:cs typeface="+mj-cs"/>
              </a:rPr>
              <a:t>תאוותנות ("עיניים גדולות")</a:t>
            </a:r>
          </a:p>
          <a:p>
            <a:pPr lvl="5"/>
            <a:endParaRPr lang="he-IL" sz="2000" dirty="0" smtClean="0">
              <a:cs typeface="+mj-cs"/>
            </a:endParaRPr>
          </a:p>
          <a:p>
            <a:pPr lvl="5"/>
            <a:endParaRPr lang="he-IL" sz="2000" dirty="0" smtClean="0">
              <a:cs typeface="+mj-cs"/>
            </a:endParaRPr>
          </a:p>
          <a:p>
            <a:pPr lvl="5"/>
            <a:r>
              <a:rPr lang="he-IL" sz="2000" dirty="0" smtClean="0">
                <a:cs typeface="+mj-cs"/>
              </a:rPr>
              <a:t>כניעות וצייתנות</a:t>
            </a:r>
          </a:p>
          <a:p>
            <a:pPr lvl="5"/>
            <a:endParaRPr lang="he-IL" sz="2000" dirty="0" smtClean="0">
              <a:cs typeface="+mj-cs"/>
            </a:endParaRPr>
          </a:p>
          <a:p>
            <a:pPr lvl="5"/>
            <a:endParaRPr lang="he-IL" sz="2000" dirty="0" smtClean="0">
              <a:cs typeface="+mj-cs"/>
            </a:endParaRPr>
          </a:p>
          <a:p>
            <a:pPr lvl="5"/>
            <a:r>
              <a:rPr lang="he-IL" sz="2000" dirty="0" smtClean="0">
                <a:cs typeface="+mj-cs"/>
              </a:rPr>
              <a:t>יוהרה, גאוותנות ושחצנות</a:t>
            </a:r>
          </a:p>
          <a:p>
            <a:endParaRPr lang="he-IL" sz="2000" dirty="0" smtClean="0">
              <a:cs typeface="+mj-cs"/>
            </a:endParaRPr>
          </a:p>
          <a:p>
            <a:endParaRPr lang="he-IL" sz="2000" b="1" dirty="0">
              <a:cs typeface="+mj-cs"/>
            </a:endParaRPr>
          </a:p>
        </p:txBody>
      </p:sp>
      <p:pic>
        <p:nvPicPr>
          <p:cNvPr id="4098" name="Picture 2" descr="תוצאת תמונה עבור אשת הדייג ודג הזהב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61" y="2581941"/>
            <a:ext cx="3214451" cy="333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אליפסה 4"/>
          <p:cNvSpPr/>
          <p:nvPr/>
        </p:nvSpPr>
        <p:spPr>
          <a:xfrm>
            <a:off x="7726425" y="2924944"/>
            <a:ext cx="1008112" cy="781960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bg2">
                    <a:lumMod val="50000"/>
                  </a:schemeClr>
                </a:solidFill>
                <a:cs typeface="+mj-cs"/>
              </a:rPr>
              <a:t>הדייג</a:t>
            </a:r>
          </a:p>
        </p:txBody>
      </p:sp>
      <p:sp>
        <p:nvSpPr>
          <p:cNvPr id="7" name="אליפסה 6"/>
          <p:cNvSpPr/>
          <p:nvPr/>
        </p:nvSpPr>
        <p:spPr>
          <a:xfrm>
            <a:off x="7726425" y="4725144"/>
            <a:ext cx="1008112" cy="781960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>
                <a:solidFill>
                  <a:schemeClr val="bg2">
                    <a:lumMod val="50000"/>
                  </a:schemeClr>
                </a:solidFill>
                <a:cs typeface="+mj-cs"/>
              </a:rPr>
              <a:t>אשת הדייג</a:t>
            </a:r>
            <a:endParaRPr lang="he-IL" sz="2000" b="1" dirty="0">
              <a:solidFill>
                <a:schemeClr val="bg2">
                  <a:lumMod val="50000"/>
                </a:schemeClr>
              </a:solidFill>
              <a:cs typeface="+mj-cs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699792" y="188640"/>
            <a:ext cx="4968552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8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e-IL" sz="3200" b="1" dirty="0" smtClean="0">
                <a:solidFill>
                  <a:schemeClr val="bg2">
                    <a:lumMod val="75000"/>
                  </a:schemeClr>
                </a:solidFill>
              </a:rPr>
              <a:t>מה לומדים מהסיפור?</a:t>
            </a:r>
            <a:endParaRPr lang="he-IL" sz="3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000" dirty="0" smtClean="0">
                <a:cs typeface="+mj-cs"/>
              </a:rPr>
              <a:t>א.  </a:t>
            </a:r>
            <a:r>
              <a:rPr lang="he-IL" sz="2000" u="sng" dirty="0" smtClean="0">
                <a:cs typeface="+mj-cs"/>
              </a:rPr>
              <a:t>כתבו </a:t>
            </a:r>
            <a:r>
              <a:rPr lang="he-IL" sz="2000" dirty="0" smtClean="0">
                <a:cs typeface="+mj-cs"/>
              </a:rPr>
              <a:t>דבר אחד שלמדתם מהסיפור.</a:t>
            </a:r>
          </a:p>
          <a:p>
            <a:pPr marL="0" indent="0">
              <a:buNone/>
            </a:pPr>
            <a:endParaRPr lang="he-IL" sz="2000" dirty="0" smtClean="0">
              <a:cs typeface="+mj-cs"/>
            </a:endParaRPr>
          </a:p>
          <a:p>
            <a:pPr marL="0" indent="0">
              <a:buNone/>
            </a:pPr>
            <a:endParaRPr lang="he-IL" sz="2000" dirty="0">
              <a:cs typeface="+mj-cs"/>
            </a:endParaRPr>
          </a:p>
          <a:p>
            <a:pPr marL="0" indent="0">
              <a:buNone/>
            </a:pPr>
            <a:r>
              <a:rPr lang="he-IL" sz="2000" dirty="0" smtClean="0">
                <a:cs typeface="+mj-cs"/>
              </a:rPr>
              <a:t>ב. </a:t>
            </a:r>
            <a:r>
              <a:rPr lang="he-IL" sz="2000" u="sng" dirty="0" smtClean="0">
                <a:cs typeface="+mj-cs"/>
              </a:rPr>
              <a:t>העתיקו מגוגל תמונות </a:t>
            </a:r>
            <a:r>
              <a:rPr lang="he-IL" sz="2000" dirty="0" smtClean="0">
                <a:cs typeface="+mj-cs"/>
              </a:rPr>
              <a:t>תמונה אחת שמתאימה לדייג ותמונה אחת שמתאימה לאשתו.</a:t>
            </a:r>
          </a:p>
          <a:p>
            <a:pPr marL="0" indent="0">
              <a:buNone/>
            </a:pPr>
            <a:endParaRPr lang="he-IL" sz="2000" dirty="0">
              <a:cs typeface="+mj-cs"/>
            </a:endParaRPr>
          </a:p>
          <a:p>
            <a:pPr marL="0" indent="0">
              <a:buNone/>
            </a:pPr>
            <a:endParaRPr lang="he-IL" sz="2000" dirty="0" smtClean="0">
              <a:cs typeface="+mj-cs"/>
            </a:endParaRPr>
          </a:p>
          <a:p>
            <a:pPr marL="0" indent="0">
              <a:buNone/>
            </a:pPr>
            <a:endParaRPr lang="he-IL" sz="2000" dirty="0" smtClean="0">
              <a:cs typeface="+mj-cs"/>
            </a:endParaRPr>
          </a:p>
          <a:p>
            <a:pPr marL="0" indent="0">
              <a:buNone/>
            </a:pPr>
            <a:endParaRPr lang="he-IL" sz="2000" dirty="0" smtClean="0">
              <a:cs typeface="+mj-cs"/>
            </a:endParaRPr>
          </a:p>
          <a:p>
            <a:pPr marL="0" indent="0">
              <a:buNone/>
            </a:pPr>
            <a:endParaRPr lang="he-IL" sz="2000" dirty="0">
              <a:cs typeface="+mj-cs"/>
            </a:endParaRPr>
          </a:p>
          <a:p>
            <a:pPr marL="0" indent="0">
              <a:buNone/>
            </a:pPr>
            <a:endParaRPr lang="he-IL" sz="2000" dirty="0" smtClean="0">
              <a:cs typeface="+mj-cs"/>
            </a:endParaRPr>
          </a:p>
          <a:p>
            <a:pPr marL="0" indent="0">
              <a:buNone/>
            </a:pPr>
            <a:endParaRPr lang="he-IL" sz="2000" dirty="0">
              <a:cs typeface="+mj-cs"/>
            </a:endParaRPr>
          </a:p>
          <a:p>
            <a:pPr marL="0" indent="0">
              <a:buNone/>
            </a:pPr>
            <a:endParaRPr lang="he-IL" sz="2000" dirty="0" smtClean="0">
              <a:cs typeface="+mj-cs"/>
            </a:endParaRPr>
          </a:p>
          <a:p>
            <a:pPr marL="0" indent="0">
              <a:buNone/>
            </a:pPr>
            <a:r>
              <a:rPr lang="he-IL" sz="2000" dirty="0" smtClean="0">
                <a:cs typeface="+mj-cs"/>
              </a:rPr>
              <a:t>ג. </a:t>
            </a:r>
            <a:r>
              <a:rPr lang="he-IL" sz="2000" u="sng" dirty="0" smtClean="0">
                <a:cs typeface="+mj-cs"/>
              </a:rPr>
              <a:t>הוסיפו </a:t>
            </a:r>
            <a:r>
              <a:rPr lang="he-IL" sz="2000" dirty="0" smtClean="0">
                <a:cs typeface="+mj-cs"/>
              </a:rPr>
              <a:t>לדמויות שיצרתם </a:t>
            </a:r>
            <a:r>
              <a:rPr lang="he-IL" sz="2000" u="sng" dirty="0" smtClean="0">
                <a:cs typeface="+mj-cs"/>
              </a:rPr>
              <a:t>מילים בתוך הבועות</a:t>
            </a:r>
            <a:r>
              <a:rPr lang="he-IL" sz="2000" dirty="0" smtClean="0">
                <a:cs typeface="+mj-cs"/>
              </a:rPr>
              <a:t>.</a:t>
            </a:r>
          </a:p>
          <a:p>
            <a:pPr marL="0" indent="0">
              <a:buNone/>
            </a:pPr>
            <a:r>
              <a:rPr lang="he-IL" sz="2000" dirty="0" smtClean="0">
                <a:cs typeface="+mj-cs"/>
              </a:rPr>
              <a:t>ד. </a:t>
            </a:r>
            <a:r>
              <a:rPr lang="he-IL" sz="2000" u="sng" dirty="0" smtClean="0">
                <a:cs typeface="+mj-cs"/>
              </a:rPr>
              <a:t>שמרו</a:t>
            </a:r>
            <a:r>
              <a:rPr lang="he-IL" sz="2000" dirty="0" smtClean="0">
                <a:cs typeface="+mj-cs"/>
              </a:rPr>
              <a:t> את עבודתכם.</a:t>
            </a:r>
          </a:p>
          <a:p>
            <a:pPr marL="0" indent="0">
              <a:buNone/>
            </a:pPr>
            <a:endParaRPr lang="he-IL" sz="2000" dirty="0">
              <a:cs typeface="+mj-cs"/>
            </a:endParaRPr>
          </a:p>
          <a:p>
            <a:pPr marL="0" indent="0">
              <a:buNone/>
            </a:pPr>
            <a:endParaRPr lang="he-IL" sz="2000" dirty="0" smtClean="0">
              <a:cs typeface="+mj-cs"/>
            </a:endParaRPr>
          </a:p>
        </p:txBody>
      </p:sp>
      <p:sp>
        <p:nvSpPr>
          <p:cNvPr id="5" name="הסבר אליפטי 4"/>
          <p:cNvSpPr/>
          <p:nvPr/>
        </p:nvSpPr>
        <p:spPr>
          <a:xfrm>
            <a:off x="1187624" y="2996952"/>
            <a:ext cx="2304256" cy="1224136"/>
          </a:xfrm>
          <a:prstGeom prst="wedgeEllipseCallout">
            <a:avLst>
              <a:gd name="adj1" fmla="val 47046"/>
              <a:gd name="adj2" fmla="val 7822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4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אשת הדייג</a:t>
            </a:r>
            <a:r>
              <a:rPr lang="he-IL" sz="1400" dirty="0" smtClean="0">
                <a:solidFill>
                  <a:schemeClr val="tx1"/>
                </a:solidFill>
              </a:rPr>
              <a:t>: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6" name="הסבר אליפטי 5"/>
          <p:cNvSpPr/>
          <p:nvPr/>
        </p:nvSpPr>
        <p:spPr>
          <a:xfrm>
            <a:off x="6228184" y="2972435"/>
            <a:ext cx="2304256" cy="1224136"/>
          </a:xfrm>
          <a:prstGeom prst="wedgeEllipseCallout">
            <a:avLst>
              <a:gd name="adj1" fmla="val -64693"/>
              <a:gd name="adj2" fmla="val 6839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400" dirty="0" smtClean="0">
                <a:solidFill>
                  <a:schemeClr val="tx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דייג</a:t>
            </a:r>
            <a:r>
              <a:rPr lang="he-IL" sz="1400" dirty="0" smtClean="0">
                <a:solidFill>
                  <a:schemeClr val="tx1"/>
                </a:solidFill>
              </a:rPr>
              <a:t>: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011423" y="404664"/>
            <a:ext cx="4968552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31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5998" y="1254821"/>
            <a:ext cx="56166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cs typeface="+mj-cs"/>
                <a:hlinkClick r:id="rId2"/>
              </a:rPr>
              <a:t>צפייה בסרט לקינוח</a:t>
            </a:r>
            <a:r>
              <a:rPr lang="he-IL" sz="2400" b="1" dirty="0" smtClean="0">
                <a:cs typeface="+mj-cs"/>
              </a:rPr>
              <a:t>                </a:t>
            </a:r>
            <a:r>
              <a:rPr lang="he-IL" u="sng" dirty="0" smtClean="0">
                <a:cs typeface="+mj-cs"/>
              </a:rPr>
              <a:t>צפו </a:t>
            </a:r>
            <a:r>
              <a:rPr lang="he-IL" dirty="0" smtClean="0">
                <a:cs typeface="+mj-cs"/>
              </a:rPr>
              <a:t>מדקה 4</a:t>
            </a:r>
            <a:endParaRPr lang="he-IL" dirty="0">
              <a:cs typeface="+mj-cs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272" y="1763765"/>
            <a:ext cx="5525608" cy="3302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75719" y="5013176"/>
            <a:ext cx="5748165" cy="12926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cs typeface="+mj-cs"/>
              </a:rPr>
              <a:t>שאלות למחשבה: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he-IL" sz="2000" dirty="0" smtClean="0">
                <a:cs typeface="+mj-cs"/>
              </a:rPr>
              <a:t>במה שונה סוף הסרטון מסופו של הסיפור? 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he-IL" sz="2000" dirty="0" smtClean="0">
                <a:cs typeface="+mj-cs"/>
              </a:rPr>
              <a:t>איזה סוף אתם מעדיפים?</a:t>
            </a:r>
          </a:p>
          <a:p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3059832" y="260648"/>
            <a:ext cx="453650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 smtClean="0">
                <a:solidFill>
                  <a:schemeClr val="bg2">
                    <a:lumMod val="75000"/>
                  </a:schemeClr>
                </a:solidFill>
                <a:cs typeface="+mj-cs"/>
              </a:rPr>
              <a:t>השוואה בין סיפור לבין סרטון</a:t>
            </a:r>
            <a:endParaRPr lang="he-IL" sz="3200" b="1" dirty="0">
              <a:solidFill>
                <a:schemeClr val="bg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771800" y="260648"/>
            <a:ext cx="4968552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279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529</Words>
  <Application>Microsoft Office PowerPoint</Application>
  <PresentationFormat>‫הצגה על המסך (4:3)</PresentationFormat>
  <Paragraphs>87</Paragraphs>
  <Slides>8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הדייג ודג הזהב אלכסנדר פושקין</vt:lpstr>
      <vt:lpstr>מצגת של PowerPoint</vt:lpstr>
      <vt:lpstr>מצגת של PowerPoint</vt:lpstr>
      <vt:lpstr>מצגת של PowerPoint</vt:lpstr>
      <vt:lpstr>שחזור רצף הסיפור</vt:lpstr>
      <vt:lpstr>מצגת של PowerPoint</vt:lpstr>
      <vt:lpstr>מה לומדים מהסיפור?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הדייג ודג הזהב</dc:title>
  <dc:creator>Orna</dc:creator>
  <cp:lastModifiedBy>Orna</cp:lastModifiedBy>
  <cp:revision>46</cp:revision>
  <dcterms:created xsi:type="dcterms:W3CDTF">2020-03-22T07:53:29Z</dcterms:created>
  <dcterms:modified xsi:type="dcterms:W3CDTF">2020-03-23T08:22:08Z</dcterms:modified>
</cp:coreProperties>
</file>